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82" r:id="rId2"/>
    <p:sldId id="260" r:id="rId3"/>
    <p:sldId id="258" r:id="rId4"/>
    <p:sldId id="279" r:id="rId5"/>
    <p:sldId id="289" r:id="rId6"/>
    <p:sldId id="286" r:id="rId7"/>
    <p:sldId id="264" r:id="rId8"/>
    <p:sldId id="290" r:id="rId9"/>
    <p:sldId id="285" r:id="rId10"/>
    <p:sldId id="284" r:id="rId11"/>
    <p:sldId id="295" r:id="rId12"/>
    <p:sldId id="296" r:id="rId13"/>
    <p:sldId id="297" r:id="rId14"/>
    <p:sldId id="298" r:id="rId15"/>
    <p:sldId id="268" r:id="rId16"/>
    <p:sldId id="271" r:id="rId17"/>
    <p:sldId id="288" r:id="rId18"/>
    <p:sldId id="292" r:id="rId19"/>
    <p:sldId id="293" r:id="rId20"/>
    <p:sldId id="309" r:id="rId21"/>
    <p:sldId id="269" r:id="rId22"/>
    <p:sldId id="270" r:id="rId23"/>
    <p:sldId id="310" r:id="rId24"/>
    <p:sldId id="274" r:id="rId25"/>
    <p:sldId id="276" r:id="rId26"/>
    <p:sldId id="277" r:id="rId27"/>
    <p:sldId id="272" r:id="rId28"/>
    <p:sldId id="278" r:id="rId29"/>
    <p:sldId id="281" r:id="rId30"/>
    <p:sldId id="306" r:id="rId31"/>
    <p:sldId id="303" r:id="rId32"/>
    <p:sldId id="308" r:id="rId33"/>
    <p:sldId id="305" r:id="rId34"/>
    <p:sldId id="304" r:id="rId35"/>
    <p:sldId id="307" r:id="rId36"/>
    <p:sldId id="294" r:id="rId37"/>
    <p:sldId id="302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A29A05-04F6-47F7-90D3-700690743A92}">
          <p14:sldIdLst>
            <p14:sldId id="282"/>
            <p14:sldId id="260"/>
            <p14:sldId id="258"/>
            <p14:sldId id="279"/>
            <p14:sldId id="289"/>
            <p14:sldId id="286"/>
            <p14:sldId id="264"/>
            <p14:sldId id="290"/>
            <p14:sldId id="285"/>
            <p14:sldId id="284"/>
            <p14:sldId id="295"/>
            <p14:sldId id="296"/>
            <p14:sldId id="297"/>
            <p14:sldId id="298"/>
            <p14:sldId id="268"/>
            <p14:sldId id="271"/>
            <p14:sldId id="288"/>
            <p14:sldId id="292"/>
            <p14:sldId id="293"/>
            <p14:sldId id="309"/>
            <p14:sldId id="269"/>
            <p14:sldId id="270"/>
            <p14:sldId id="310"/>
            <p14:sldId id="274"/>
            <p14:sldId id="276"/>
            <p14:sldId id="277"/>
            <p14:sldId id="272"/>
            <p14:sldId id="278"/>
            <p14:sldId id="281"/>
            <p14:sldId id="306"/>
            <p14:sldId id="303"/>
            <p14:sldId id="308"/>
            <p14:sldId id="305"/>
            <p14:sldId id="304"/>
            <p14:sldId id="307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 autoAdjust="0"/>
    <p:restoredTop sz="94692" autoAdjust="0"/>
  </p:normalViewPr>
  <p:slideViewPr>
    <p:cSldViewPr>
      <p:cViewPr varScale="1">
        <p:scale>
          <a:sx n="64" d="100"/>
          <a:sy n="64" d="100"/>
        </p:scale>
        <p:origin x="117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8DA8B-72DA-4A59-AFC7-B23CF3C88AE6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A7382-63F7-4237-B28A-E35116111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18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A7382-63F7-4237-B28A-E351161113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19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30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Объект 2"/>
          <p:cNvSpPr>
            <a:spLocks noGrp="1"/>
          </p:cNvSpPr>
          <p:nvPr>
            <p:ph idx="1"/>
          </p:nvPr>
        </p:nvSpPr>
        <p:spPr>
          <a:xfrm>
            <a:off x="354360" y="4653136"/>
            <a:ext cx="4001616" cy="15121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u="sng" dirty="0" smtClean="0"/>
              <a:t>Типы отображения функций:</a:t>
            </a:r>
          </a:p>
          <a:p>
            <a:r>
              <a:rPr lang="ru-RU" dirty="0" smtClean="0"/>
              <a:t>монотонно </a:t>
            </a:r>
            <a:r>
              <a:rPr lang="ru-RU" dirty="0"/>
              <a:t>одним </a:t>
            </a:r>
            <a:r>
              <a:rPr lang="ru-RU" dirty="0" smtClean="0"/>
              <a:t>цветом</a:t>
            </a:r>
          </a:p>
          <a:p>
            <a:r>
              <a:rPr lang="ru-RU" dirty="0" err="1"/>
              <a:t>градиентно</a:t>
            </a:r>
            <a:r>
              <a:rPr lang="ru-RU" dirty="0"/>
              <a:t> одним цветом</a:t>
            </a:r>
          </a:p>
          <a:p>
            <a:r>
              <a:rPr lang="ru-RU" dirty="0" err="1" smtClean="0"/>
              <a:t>градиентно</a:t>
            </a:r>
            <a:r>
              <a:rPr lang="ru-RU" dirty="0" smtClean="0"/>
              <a:t> четырьмя цветами</a:t>
            </a:r>
          </a:p>
          <a:p>
            <a:r>
              <a:rPr lang="ru-RU" dirty="0" smtClean="0"/>
              <a:t>цветовая схема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16" name="Стрелка вверх 15"/>
          <p:cNvSpPr/>
          <p:nvPr/>
        </p:nvSpPr>
        <p:spPr>
          <a:xfrm rot="5400000">
            <a:off x="1832424" y="3555659"/>
            <a:ext cx="241067" cy="1205637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мка 16"/>
          <p:cNvSpPr/>
          <p:nvPr/>
        </p:nvSpPr>
        <p:spPr>
          <a:xfrm>
            <a:off x="2699792" y="3789040"/>
            <a:ext cx="1971781" cy="792088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4526788" y="4646556"/>
            <a:ext cx="4410903" cy="13574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u="sng" dirty="0" smtClean="0"/>
              <a:t>Флажки для управления функциями:</a:t>
            </a:r>
          </a:p>
          <a:p>
            <a:r>
              <a:rPr lang="ru-RU" dirty="0" smtClean="0"/>
              <a:t>вращение</a:t>
            </a:r>
          </a:p>
          <a:p>
            <a:r>
              <a:rPr lang="ru-RU" dirty="0" smtClean="0"/>
              <a:t>оси</a:t>
            </a:r>
          </a:p>
          <a:p>
            <a:r>
              <a:rPr lang="ru-RU" dirty="0" smtClean="0"/>
              <a:t>показания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875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3" y="1102678"/>
            <a:ext cx="436698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252" y="5805264"/>
            <a:ext cx="3857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Монотонно </a:t>
            </a:r>
            <a:r>
              <a:rPr lang="ru-RU" sz="2400" dirty="0"/>
              <a:t>одним цветом</a:t>
            </a:r>
          </a:p>
        </p:txBody>
      </p:sp>
    </p:spTree>
    <p:extLst>
      <p:ext uri="{BB962C8B-B14F-4D97-AF65-F5344CB8AC3E}">
        <p14:creationId xmlns:p14="http://schemas.microsoft.com/office/powerpoint/2010/main" val="32775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4" y="1102678"/>
            <a:ext cx="445122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3084252" y="5805264"/>
            <a:ext cx="393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/>
              <a:t>Г</a:t>
            </a:r>
            <a:r>
              <a:rPr lang="ru-RU" sz="2400" dirty="0" err="1"/>
              <a:t>радиентно</a:t>
            </a:r>
            <a:r>
              <a:rPr lang="ru-RU" sz="2400" dirty="0"/>
              <a:t> </a:t>
            </a:r>
            <a:r>
              <a:rPr lang="ru-RU" sz="2400" dirty="0"/>
              <a:t>одним цветом</a:t>
            </a:r>
          </a:p>
        </p:txBody>
      </p:sp>
    </p:spTree>
    <p:extLst>
      <p:ext uri="{BB962C8B-B14F-4D97-AF65-F5344CB8AC3E}">
        <p14:creationId xmlns:p14="http://schemas.microsoft.com/office/powerpoint/2010/main" val="2399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99623" y="5805264"/>
            <a:ext cx="460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/>
              <a:t>Г</a:t>
            </a:r>
            <a:r>
              <a:rPr lang="ru-RU" sz="2400" dirty="0" err="1"/>
              <a:t>радиентно</a:t>
            </a:r>
            <a:r>
              <a:rPr lang="ru-RU" sz="2400" dirty="0"/>
              <a:t> четырьмя цветами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5" y="1102678"/>
            <a:ext cx="436615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83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5" y="1102678"/>
            <a:ext cx="4392941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3593585" y="5805264"/>
            <a:ext cx="2248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Цветовая</a:t>
            </a:r>
            <a:r>
              <a:rPr lang="ru-RU" dirty="0" smtClean="0"/>
              <a:t> схема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4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182019" y="539969"/>
            <a:ext cx="29402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Окно </a:t>
            </a:r>
            <a:r>
              <a:rPr lang="en-US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OpenGL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995141" y="5716560"/>
            <a:ext cx="7313984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График функции в </a:t>
            </a:r>
            <a:r>
              <a:rPr lang="ru-RU" dirty="0"/>
              <a:t>окне </a:t>
            </a:r>
            <a:r>
              <a:rPr lang="en-US" dirty="0" smtClean="0"/>
              <a:t>OpenGL</a:t>
            </a:r>
            <a:endParaRPr lang="ru-RU" dirty="0"/>
          </a:p>
        </p:txBody>
      </p:sp>
      <p:pic>
        <p:nvPicPr>
          <p:cNvPr id="7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955" y="1309157"/>
            <a:ext cx="4680520" cy="369846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1107223" y="5191304"/>
                <a:ext cx="7313984" cy="525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𝑥𝑦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23" y="5191304"/>
                <a:ext cx="7313984" cy="525256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0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551529" y="539969"/>
            <a:ext cx="4201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Интерактивность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87132" y="5229200"/>
            <a:ext cx="7530008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Интерактивный </a:t>
            </a:r>
            <a:r>
              <a:rPr lang="ru-RU" dirty="0" smtClean="0"/>
              <a:t>график можно рассмотреть с любого ракурса.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27" y="1196752"/>
            <a:ext cx="4014625" cy="3960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Выгнутая влево стрелка 11"/>
          <p:cNvSpPr/>
          <p:nvPr/>
        </p:nvSpPr>
        <p:spPr>
          <a:xfrm>
            <a:off x="683568" y="1412776"/>
            <a:ext cx="1224136" cy="936104"/>
          </a:xfrm>
          <a:prstGeom prst="curvedRightArrow">
            <a:avLst>
              <a:gd name="adj1" fmla="val 25000"/>
              <a:gd name="adj2" fmla="val 50000"/>
              <a:gd name="adj3" fmla="val 4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Выгнутая вправо стрелка 12"/>
          <p:cNvSpPr/>
          <p:nvPr/>
        </p:nvSpPr>
        <p:spPr>
          <a:xfrm>
            <a:off x="2339752" y="1412776"/>
            <a:ext cx="1152128" cy="936104"/>
          </a:xfrm>
          <a:prstGeom prst="curvedLeftArrow">
            <a:avLst>
              <a:gd name="adj1" fmla="val 25000"/>
              <a:gd name="adj2" fmla="val 50000"/>
              <a:gd name="adj3" fmla="val 40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Выгнутая вниз стрелка 13"/>
          <p:cNvSpPr/>
          <p:nvPr/>
        </p:nvSpPr>
        <p:spPr>
          <a:xfrm>
            <a:off x="1763688" y="3983775"/>
            <a:ext cx="792088" cy="1029401"/>
          </a:xfrm>
          <a:prstGeom prst="curvedUpArrow">
            <a:avLst>
              <a:gd name="adj1" fmla="val 25000"/>
              <a:gd name="adj2" fmla="val 50000"/>
              <a:gd name="adj3" fmla="val 36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Выгнутая вверх стрелка 14"/>
          <p:cNvSpPr/>
          <p:nvPr/>
        </p:nvSpPr>
        <p:spPr>
          <a:xfrm>
            <a:off x="1763688" y="2607481"/>
            <a:ext cx="792088" cy="1037543"/>
          </a:xfrm>
          <a:prstGeom prst="curvedDownArrow">
            <a:avLst>
              <a:gd name="adj1" fmla="val 25000"/>
              <a:gd name="adj2" fmla="val 50000"/>
              <a:gd name="adj3" fmla="val 3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073776" y="4797152"/>
            <a:ext cx="5413801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Кнопки смены языка (интерфейса):</a:t>
            </a:r>
          </a:p>
          <a:p>
            <a:r>
              <a:rPr lang="ru-RU" dirty="0"/>
              <a:t>русский</a:t>
            </a:r>
          </a:p>
          <a:p>
            <a:r>
              <a:rPr lang="ru-RU" dirty="0" smtClean="0"/>
              <a:t>английский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4" name="Стрелка вверх 3"/>
          <p:cNvSpPr/>
          <p:nvPr/>
        </p:nvSpPr>
        <p:spPr>
          <a:xfrm rot="16200000">
            <a:off x="7295036" y="896945"/>
            <a:ext cx="241067" cy="107862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6084168" y="1268760"/>
            <a:ext cx="648072" cy="360040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Смена языкового интерфейса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1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63682" y="548680"/>
            <a:ext cx="31768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</a:t>
            </a:r>
            <a:r>
              <a:rPr lang="ru-RU" sz="32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Демо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34720"/>
            <a:ext cx="5584851" cy="407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5536" y="537321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</a:t>
            </a:r>
            <a:r>
              <a:rPr lang="ru-RU" sz="2400" dirty="0" err="1" smtClean="0"/>
              <a:t>Демо</a:t>
            </a:r>
            <a:r>
              <a:rPr lang="ru-RU" sz="2400" dirty="0" smtClean="0"/>
              <a:t>» - демонстрация и загрузка </a:t>
            </a:r>
          </a:p>
          <a:p>
            <a:pPr algn="ctr"/>
            <a:r>
              <a:rPr lang="ru-RU" sz="2400" dirty="0" smtClean="0"/>
              <a:t>заранее построенных графиков функций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930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62222" y="539969"/>
            <a:ext cx="37798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«Справка»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374070" cy="45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504" y="5703639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«Справка» в формате </a:t>
            </a:r>
            <a:r>
              <a:rPr lang="en-US" sz="2400" dirty="0" smtClean="0"/>
              <a:t>.chm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3689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348880"/>
            <a:ext cx="8496944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Создание интерактивного приложения</a:t>
            </a:r>
          </a:p>
          <a:p>
            <a:pPr marL="0" indent="0">
              <a:buNone/>
            </a:pPr>
            <a:r>
              <a:rPr lang="ru-RU" sz="2800" b="1" dirty="0" smtClean="0"/>
              <a:t>«Визуализатор пространственно-временных</a:t>
            </a:r>
          </a:p>
          <a:p>
            <a:pPr marL="0" indent="0">
              <a:buNone/>
            </a:pPr>
            <a:r>
              <a:rPr lang="ru-RU" sz="2800" b="1" dirty="0" smtClean="0"/>
              <a:t>функций» </a:t>
            </a:r>
            <a:r>
              <a:rPr lang="ru-RU" sz="2800" dirty="0" smtClean="0"/>
              <a:t>для построения графиков функций в</a:t>
            </a:r>
          </a:p>
          <a:p>
            <a:pPr marL="0" indent="0">
              <a:buNone/>
            </a:pPr>
            <a:r>
              <a:rPr lang="ru-RU" sz="2800" dirty="0" smtClean="0"/>
              <a:t>удобном для восприятия </a:t>
            </a:r>
            <a:r>
              <a:rPr lang="ru-RU" sz="2800" dirty="0"/>
              <a:t>виде </a:t>
            </a:r>
            <a:r>
              <a:rPr lang="ru-RU" sz="2800" dirty="0" smtClean="0"/>
              <a:t>с использованием</a:t>
            </a:r>
          </a:p>
          <a:p>
            <a:pPr marL="0" indent="0">
              <a:buNone/>
            </a:pPr>
            <a:r>
              <a:rPr lang="ru-RU" sz="2800" dirty="0" smtClean="0"/>
              <a:t>языка </a:t>
            </a:r>
            <a:r>
              <a:rPr lang="ru-RU" sz="2800" dirty="0"/>
              <a:t>программирования С</a:t>
            </a:r>
            <a:r>
              <a:rPr lang="ru-RU" sz="2800" dirty="0" smtClean="0"/>
              <a:t>++ и графической</a:t>
            </a:r>
          </a:p>
          <a:p>
            <a:pPr marL="0" indent="0">
              <a:buNone/>
            </a:pPr>
            <a:r>
              <a:rPr lang="ru-RU" sz="2800" dirty="0" smtClean="0"/>
              <a:t>библиотеки </a:t>
            </a:r>
            <a:r>
              <a:rPr lang="en-US" sz="2800" dirty="0" smtClean="0"/>
              <a:t>OpenGL</a:t>
            </a:r>
            <a:r>
              <a:rPr lang="ru-RU" sz="2800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88253" y="738570"/>
            <a:ext cx="5354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Цель проекта:</a:t>
            </a:r>
            <a:endParaRPr lang="ru-RU" sz="54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1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49464" y="539969"/>
            <a:ext cx="78053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Инфиксная и постфиксная нотации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570363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 выражения в инфиксной и постфиксной нотациях.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00" y="1124744"/>
            <a:ext cx="6665059" cy="45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21" y="1340768"/>
            <a:ext cx="4702567" cy="494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7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64" y="1161411"/>
            <a:ext cx="4734024" cy="485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658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5"/>
            <a:ext cx="4897235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68760"/>
            <a:ext cx="2914191" cy="2686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654" y="5847655"/>
            <a:ext cx="859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Демонстрация расчета матрицы значений функции </a:t>
            </a:r>
            <a:r>
              <a:rPr lang="en-US" sz="2400" dirty="0" smtClean="0"/>
              <a:t>z=x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+y</a:t>
            </a:r>
            <a:r>
              <a:rPr lang="en-US" sz="2400" baseline="300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880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3" y="1340768"/>
            <a:ext cx="4748030" cy="4478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38168" y="3861048"/>
                <a:ext cx="35058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+ 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68" y="3861048"/>
                <a:ext cx="3505832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08104" y="2060848"/>
            <a:ext cx="3463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Эллиптический</a:t>
            </a:r>
          </a:p>
          <a:p>
            <a:r>
              <a:rPr lang="ru-RU" sz="3600" dirty="0" smtClean="0"/>
              <a:t>параболоид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972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4748030" cy="360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056" y="3933056"/>
                <a:ext cx="4099776" cy="986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4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933056"/>
                <a:ext cx="4099776" cy="9867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80112" y="2060848"/>
            <a:ext cx="2864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Коническая</a:t>
            </a:r>
          </a:p>
          <a:p>
            <a:r>
              <a:rPr lang="ru-RU" sz="3600" dirty="0" smtClean="0"/>
              <a:t>поверхность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627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5" y="1772816"/>
            <a:ext cx="3864696" cy="360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056" y="4098439"/>
                <a:ext cx="35063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4800" b="0" i="0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ru-RU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098439"/>
                <a:ext cx="3506344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122411" y="2132856"/>
            <a:ext cx="3914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Гиперболический</a:t>
            </a:r>
          </a:p>
          <a:p>
            <a:r>
              <a:rPr lang="ru-RU" sz="3600" dirty="0" smtClean="0"/>
              <a:t>параболоид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347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32" y="1124744"/>
            <a:ext cx="4202767" cy="4202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5373216"/>
                <a:ext cx="8093048" cy="837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𝑧</m:t>
                      </m:r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4000" b="0" i="1" smtClean="0">
                          <a:latin typeface="Cambria Math"/>
                        </a:rPr>
                        <m:t>+3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4000" b="0" i="1" smtClean="0">
                          <a:latin typeface="Cambria Math"/>
                        </a:rPr>
                        <m:t>+5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73216"/>
                <a:ext cx="8093048" cy="8377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96752"/>
            <a:ext cx="3744416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1560" y="4941168"/>
                <a:ext cx="8088112" cy="128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𝑧</m:t>
                      </m:r>
                      <m:r>
                        <a:rPr lang="en-US" sz="3200" b="0" i="1" smtClean="0">
                          <a:latin typeface="Cambria Math"/>
                        </a:rPr>
                        <m:t>=100−</m:t>
                      </m:r>
                      <m:f>
                        <m:fPr>
                          <m:type m:val="li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i="1">
                              <a:latin typeface="Cambria Math"/>
                            </a:rPr>
                            <m:t>200−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+10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3200" b="0" i="1" smtClean="0">
                              <a:latin typeface="Cambria Math"/>
                            </a:rPr>
                            <m:t>+10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func>
                        </m:e>
                      </m:rad>
                      <m:r>
                        <a:rPr lang="en-US" sz="3200" b="0" i="1" smtClean="0">
                          <a:latin typeface="Cambria Math"/>
                        </a:rPr>
                        <m:t>/1000</m:t>
                      </m:r>
                    </m:oMath>
                  </m:oMathPara>
                </a14:m>
                <a:endParaRPr lang="en-US" sz="3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1168"/>
                <a:ext cx="8088112" cy="12850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1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82060" y="551582"/>
            <a:ext cx="533658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Практическая</a:t>
            </a:r>
          </a:p>
          <a:p>
            <a:pPr algn="ctr"/>
            <a:r>
              <a:rPr lang="ru-RU" sz="32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олезность 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700808"/>
            <a:ext cx="9006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Приложение предназначено для: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решения </a:t>
            </a:r>
            <a:r>
              <a:rPr lang="ru-RU" sz="2600" dirty="0"/>
              <a:t>задач </a:t>
            </a:r>
            <a:r>
              <a:rPr lang="ru-RU" sz="2600" dirty="0" smtClean="0"/>
              <a:t>визуализации </a:t>
            </a:r>
            <a:r>
              <a:rPr lang="ru-RU" sz="2600" dirty="0"/>
              <a:t>графических статических и динамических данных в пространстве, </a:t>
            </a:r>
            <a:r>
              <a:rPr lang="ru-RU" sz="2600" dirty="0" smtClean="0"/>
              <a:t>построения </a:t>
            </a:r>
            <a:r>
              <a:rPr lang="ru-RU" sz="2600" dirty="0" smtClean="0"/>
              <a:t>графиков;</a:t>
            </a:r>
            <a:endParaRPr lang="ru-RU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изучения </a:t>
            </a:r>
            <a:r>
              <a:rPr lang="ru-RU" sz="2600" dirty="0"/>
              <a:t>объектно-ориентированных языков программирования, учебных математических и технических дисциплин (математический анализ, аналитическая геометрия, информатика и т.д</a:t>
            </a:r>
            <a:r>
              <a:rPr lang="ru-RU" sz="2600" dirty="0" smtClean="0"/>
              <a:t>.).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2562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348880"/>
            <a:ext cx="8568952" cy="374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Изучение возможностей</a:t>
            </a:r>
          </a:p>
          <a:p>
            <a:pPr marL="0" indent="0">
              <a:buNone/>
            </a:pPr>
            <a:r>
              <a:rPr lang="ru-RU" sz="2800" dirty="0" smtClean="0"/>
              <a:t>графической </a:t>
            </a:r>
            <a:r>
              <a:rPr lang="ru-RU" sz="2800" dirty="0"/>
              <a:t>библиотеки </a:t>
            </a:r>
            <a:r>
              <a:rPr lang="en-US" sz="2800" dirty="0" smtClean="0"/>
              <a:t>OpenGL</a:t>
            </a:r>
            <a:r>
              <a:rPr lang="ru-RU" sz="2800" dirty="0"/>
              <a:t> </a:t>
            </a:r>
            <a:r>
              <a:rPr lang="ru-RU" sz="2800" dirty="0" smtClean="0"/>
              <a:t>и её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п</a:t>
            </a:r>
            <a:r>
              <a:rPr lang="ru-RU" sz="2800" dirty="0" smtClean="0"/>
              <a:t>рименение в приложении «Визуализатор </a:t>
            </a:r>
          </a:p>
          <a:p>
            <a:pPr marL="0" indent="0">
              <a:buNone/>
            </a:pPr>
            <a:r>
              <a:rPr lang="ru-RU" sz="2800" dirty="0" smtClean="0"/>
              <a:t>пространственно-временных функций»,</a:t>
            </a:r>
          </a:p>
          <a:p>
            <a:pPr marL="0" indent="0">
              <a:buNone/>
            </a:pPr>
            <a:r>
              <a:rPr lang="ru-RU" sz="2800" dirty="0" smtClean="0"/>
              <a:t>написанном на языке программирования </a:t>
            </a:r>
            <a:r>
              <a:rPr lang="en-US" sz="2800" dirty="0" smtClean="0"/>
              <a:t>C++.</a:t>
            </a:r>
            <a:endParaRPr lang="ru-RU" sz="28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25731" y="764704"/>
            <a:ext cx="6057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Задачи проекта:</a:t>
            </a:r>
            <a:endParaRPr lang="ru-RU" sz="54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0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80862" y="551582"/>
            <a:ext cx="3338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Актуальность</a:t>
            </a:r>
          </a:p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проекта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712421"/>
            <a:ext cx="90067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Согласно </a:t>
            </a:r>
            <a:r>
              <a:rPr lang="ru-RU" sz="2600" dirty="0"/>
              <a:t>научным исследованиям, 90% информации человек воспринимает через </a:t>
            </a:r>
            <a:r>
              <a:rPr lang="ru-RU" sz="2600" dirty="0" smtClean="0"/>
              <a:t>зрение.</a:t>
            </a:r>
          </a:p>
          <a:p>
            <a:r>
              <a:rPr lang="ru-RU" sz="2600" dirty="0" smtClean="0"/>
              <a:t>Визуализация </a:t>
            </a:r>
            <a:r>
              <a:rPr lang="ru-RU" sz="2600" dirty="0"/>
              <a:t>— это наглядное </a:t>
            </a:r>
            <a:r>
              <a:rPr lang="ru-RU" sz="2600" dirty="0" smtClean="0"/>
              <a:t>представление </a:t>
            </a:r>
            <a:r>
              <a:rPr lang="ru-RU" sz="2600" dirty="0"/>
              <a:t>различной </a:t>
            </a:r>
            <a:r>
              <a:rPr lang="ru-RU" sz="2600" dirty="0" smtClean="0"/>
              <a:t>информации.</a:t>
            </a:r>
          </a:p>
          <a:p>
            <a:r>
              <a:rPr lang="ru-RU" sz="2600" dirty="0" smtClean="0"/>
              <a:t>Она </a:t>
            </a:r>
            <a:r>
              <a:rPr lang="ru-RU" sz="2600" dirty="0"/>
              <a:t>позволяет быстрее и эффективнее донести информацию до пользователя</a:t>
            </a:r>
            <a:r>
              <a:rPr lang="ru-RU" sz="2600" dirty="0" smtClean="0"/>
              <a:t>.</a:t>
            </a:r>
          </a:p>
          <a:p>
            <a:r>
              <a:rPr lang="ru-RU" sz="2600" dirty="0" smtClean="0"/>
              <a:t>Так как важность визуализации возрастает, проект «Визуализатор пространственно-временных функций» актуален </a:t>
            </a:r>
            <a:r>
              <a:rPr lang="ru-RU" sz="2600" dirty="0"/>
              <a:t>и </a:t>
            </a:r>
            <a:r>
              <a:rPr lang="ru-RU" sz="2600" dirty="0" smtClean="0"/>
              <a:t>востребован на рынке современного программного обеспечения.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3825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81740" y="539969"/>
            <a:ext cx="51372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Новизна возможностей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340768"/>
            <a:ext cx="9006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Приложение позволяет: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отображать графики пространственно-временных функций и отслеживать динамику их изменений во времени</a:t>
            </a:r>
            <a:r>
              <a:rPr lang="ru-RU" sz="2600" dirty="0"/>
              <a:t>;</a:t>
            </a:r>
            <a:endParaRPr lang="ru-RU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сохранять и загружать построенные графики, использовать </a:t>
            </a:r>
            <a:r>
              <a:rPr lang="ru-RU" sz="2600" dirty="0"/>
              <a:t>заранее </a:t>
            </a:r>
            <a:r>
              <a:rPr lang="ru-RU" sz="2600" dirty="0" smtClean="0"/>
              <a:t>построенные </a:t>
            </a:r>
            <a:r>
              <a:rPr lang="ru-RU" sz="2600" dirty="0"/>
              <a:t>«</a:t>
            </a:r>
            <a:r>
              <a:rPr lang="ru-RU" sz="2600" dirty="0" err="1"/>
              <a:t>Демо</a:t>
            </a:r>
            <a:r>
              <a:rPr lang="ru-RU" sz="2600" dirty="0"/>
              <a:t>» </a:t>
            </a:r>
            <a:r>
              <a:rPr lang="ru-RU" sz="2600" dirty="0" smtClean="0"/>
              <a:t>графики;</a:t>
            </a:r>
            <a:endParaRPr lang="ru-RU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отображать </a:t>
            </a:r>
            <a:r>
              <a:rPr lang="ru-RU" sz="2600" dirty="0"/>
              <a:t>динамические функции в любой момент времени из заданного диапазона </a:t>
            </a:r>
            <a:r>
              <a:rPr lang="ru-RU" sz="2600" dirty="0" smtClean="0"/>
              <a:t>времени.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8034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93294" y="539969"/>
            <a:ext cx="651415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Преимущества и недостатки</a:t>
            </a:r>
          </a:p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8862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Преимущества: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Поддержка множества видов математических функций;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Возможность строить динамические графики;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Сохранять и загружать построенные графики;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Современный двуязычный интерфейс.</a:t>
            </a:r>
          </a:p>
          <a:p>
            <a:r>
              <a:rPr lang="ru-RU" sz="2600" dirty="0" smtClean="0"/>
              <a:t>Недостатки: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Не использовалась система контроля версий;</a:t>
            </a:r>
            <a:endParaRPr lang="en-US" sz="26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Отсутствие </a:t>
            </a:r>
            <a:r>
              <a:rPr lang="en-US" sz="2600" dirty="0" smtClean="0"/>
              <a:t>unit-</a:t>
            </a:r>
            <a:r>
              <a:rPr lang="ru-RU" sz="2600" dirty="0" smtClean="0"/>
              <a:t>тестов.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993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16340" y="539969"/>
            <a:ext cx="5068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Сравнение с аналогами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340768"/>
            <a:ext cx="886277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Большинство аналогичных программ для построения графиков не имеют возможности проследить за изменением функций во времени. </a:t>
            </a:r>
          </a:p>
          <a:p>
            <a:r>
              <a:rPr lang="ru-RU" sz="2600" dirty="0" smtClean="0"/>
              <a:t>Те же, которые могут это делать, предполагают или работу с командной строки или знакомство с языком программирования, что затруднительно для большинства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13005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7312" y="539969"/>
            <a:ext cx="3086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Перспективы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039" y="1343665"/>
            <a:ext cx="90067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Добавление расчета и отображения графиков статистических и вероятностных функций, пространственно-временных уравнений;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Возможность задания функции в полярной системе координат и </a:t>
            </a:r>
            <a:r>
              <a:rPr lang="ru-RU" sz="2600" dirty="0" err="1" smtClean="0"/>
              <a:t>параметрически</a:t>
            </a:r>
            <a:r>
              <a:rPr lang="ru-RU" sz="2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Нахождение общих точек (линий, поверхностей пересечения) графиков функций и уравнений;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Нахождение площадей поверхностей и объемов тел;</a:t>
            </a:r>
          </a:p>
        </p:txBody>
      </p:sp>
    </p:spTree>
    <p:extLst>
      <p:ext uri="{BB962C8B-B14F-4D97-AF65-F5344CB8AC3E}">
        <p14:creationId xmlns:p14="http://schemas.microsoft.com/office/powerpoint/2010/main" val="1292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7312" y="539969"/>
            <a:ext cx="3086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Перспективы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039" y="1343665"/>
            <a:ext cx="90067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Расчёт графиков реальных физических, информационных и других процессов;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Подключение драйверов технических устройств и отображение графиков физических процессов в режиме реального времени;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Создание мобильной версии приложения;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 smtClean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Создание кроссплатформенного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2620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16477" y="539969"/>
            <a:ext cx="2671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Заключение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340768"/>
            <a:ext cx="87849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В результате проделанной </a:t>
            </a:r>
            <a:r>
              <a:rPr lang="ru-RU" sz="2600" dirty="0" smtClean="0"/>
              <a:t>работы было создано </a:t>
            </a:r>
            <a:r>
              <a:rPr lang="ru-RU" sz="2800" dirty="0" smtClean="0"/>
              <a:t>интерактивное приложение </a:t>
            </a:r>
            <a:r>
              <a:rPr lang="ru-RU" sz="2800" b="1" dirty="0"/>
              <a:t>«Визуализатор пространственно-временных функций» </a:t>
            </a:r>
            <a:r>
              <a:rPr lang="ru-RU" sz="2800" dirty="0"/>
              <a:t>для построения графиков функций в удобном для восприятия </a:t>
            </a:r>
            <a:r>
              <a:rPr lang="ru-RU" sz="2800" dirty="0" smtClean="0"/>
              <a:t>виде с использованием языка </a:t>
            </a:r>
            <a:r>
              <a:rPr lang="ru-RU" sz="2800" dirty="0"/>
              <a:t>программирования С</a:t>
            </a:r>
            <a:r>
              <a:rPr lang="ru-RU" sz="2800" dirty="0" smtClean="0"/>
              <a:t>++ и графической библиотеки </a:t>
            </a:r>
            <a:r>
              <a:rPr lang="en-US" sz="2800" dirty="0" smtClean="0"/>
              <a:t>OpenGL</a:t>
            </a:r>
            <a:r>
              <a:rPr lang="ru-RU" sz="2800" dirty="0" smtClean="0"/>
              <a:t>.</a:t>
            </a:r>
            <a:endParaRPr 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35883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88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ce_video_20171018-233834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700808"/>
            <a:ext cx="3885615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380090"/>
            <a:ext cx="3513045" cy="1137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3524323" cy="24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312714" y="476672"/>
            <a:ext cx="70834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«Визуализатор пространственно-</a:t>
            </a:r>
          </a:p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временных функций»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6607" y="5589240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Интерактивное графическое </a:t>
            </a:r>
            <a:r>
              <a:rPr lang="ru-RU" dirty="0" smtClean="0"/>
              <a:t>приложение</a:t>
            </a:r>
          </a:p>
          <a:p>
            <a:r>
              <a:rPr lang="ru-RU" dirty="0" smtClean="0"/>
              <a:t>«Визуализатор </a:t>
            </a:r>
            <a:r>
              <a:rPr lang="ru-RU" dirty="0"/>
              <a:t>пространственно-временных функций» </a:t>
            </a:r>
          </a:p>
        </p:txBody>
      </p:sp>
    </p:spTree>
    <p:extLst>
      <p:ext uri="{BB962C8B-B14F-4D97-AF65-F5344CB8AC3E}">
        <p14:creationId xmlns:p14="http://schemas.microsoft.com/office/powerpoint/2010/main" val="26197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39652"/>
            <a:ext cx="5378544" cy="4593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775647"/>
            <a:ext cx="790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Главная форма приложения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034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Объект 2"/>
          <p:cNvSpPr>
            <a:spLocks noGrp="1"/>
          </p:cNvSpPr>
          <p:nvPr>
            <p:ph idx="1"/>
          </p:nvPr>
        </p:nvSpPr>
        <p:spPr>
          <a:xfrm>
            <a:off x="179512" y="5373216"/>
            <a:ext cx="4248472" cy="5040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кнопка «</a:t>
            </a:r>
            <a:r>
              <a:rPr lang="ru-RU" b="1" dirty="0" smtClean="0"/>
              <a:t>Добавить функцию</a:t>
            </a:r>
            <a:r>
              <a:rPr lang="ru-RU" dirty="0" smtClean="0"/>
              <a:t>»</a:t>
            </a:r>
          </a:p>
        </p:txBody>
      </p:sp>
      <p:sp>
        <p:nvSpPr>
          <p:cNvPr id="26" name="Стрелка вверх 25"/>
          <p:cNvSpPr/>
          <p:nvPr/>
        </p:nvSpPr>
        <p:spPr>
          <a:xfrm rot="5400000">
            <a:off x="2335317" y="1192316"/>
            <a:ext cx="224894" cy="792088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бъект 2"/>
          <p:cNvSpPr txBox="1">
            <a:spLocks/>
          </p:cNvSpPr>
          <p:nvPr/>
        </p:nvSpPr>
        <p:spPr>
          <a:xfrm>
            <a:off x="4211960" y="4581128"/>
            <a:ext cx="4896544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200" dirty="0" smtClean="0"/>
              <a:t>кнопки:</a:t>
            </a:r>
          </a:p>
          <a:p>
            <a:r>
              <a:rPr lang="ru-RU" sz="2200" dirty="0" smtClean="0"/>
              <a:t>выбора цвета графика, </a:t>
            </a:r>
          </a:p>
          <a:p>
            <a:r>
              <a:rPr lang="ru-RU" sz="2200" dirty="0" smtClean="0"/>
              <a:t>смены цвета на случайный, </a:t>
            </a:r>
          </a:p>
          <a:p>
            <a:r>
              <a:rPr lang="ru-RU" sz="2200" dirty="0" smtClean="0"/>
              <a:t>удаления графика</a:t>
            </a:r>
          </a:p>
        </p:txBody>
      </p:sp>
      <p:sp>
        <p:nvSpPr>
          <p:cNvPr id="28" name="Стрелка вверх 27"/>
          <p:cNvSpPr/>
          <p:nvPr/>
        </p:nvSpPr>
        <p:spPr>
          <a:xfrm rot="16200000">
            <a:off x="6405988" y="1435189"/>
            <a:ext cx="224894" cy="724517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верх 28"/>
          <p:cNvSpPr/>
          <p:nvPr/>
        </p:nvSpPr>
        <p:spPr>
          <a:xfrm rot="16200000">
            <a:off x="6622011" y="1595014"/>
            <a:ext cx="224894" cy="724515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верх 29"/>
          <p:cNvSpPr/>
          <p:nvPr/>
        </p:nvSpPr>
        <p:spPr>
          <a:xfrm rot="16200000">
            <a:off x="6838035" y="1811038"/>
            <a:ext cx="224894" cy="724515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1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354360" y="5229200"/>
            <a:ext cx="8435280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Начальные параметры задают промежутки построения графиков на осях </a:t>
            </a:r>
            <a:r>
              <a:rPr lang="en-US" dirty="0" smtClean="0"/>
              <a:t>x, y, z</a:t>
            </a:r>
            <a:r>
              <a:rPr lang="ru-RU" dirty="0"/>
              <a:t>,</a:t>
            </a:r>
            <a:r>
              <a:rPr lang="ru-RU" dirty="0" smtClean="0"/>
              <a:t> интервалы изменения времени.</a:t>
            </a:r>
            <a:endParaRPr lang="ru-RU" dirty="0"/>
          </a:p>
        </p:txBody>
      </p:sp>
      <p:sp>
        <p:nvSpPr>
          <p:cNvPr id="13" name="Стрелка вверх 12"/>
          <p:cNvSpPr/>
          <p:nvPr/>
        </p:nvSpPr>
        <p:spPr>
          <a:xfrm rot="5400000">
            <a:off x="1792756" y="2216127"/>
            <a:ext cx="252423" cy="1129601"/>
          </a:xfrm>
          <a:prstGeom prst="upArrow">
            <a:avLst>
              <a:gd name="adj1" fmla="val 50000"/>
              <a:gd name="adj2" fmla="val 121602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мка 13"/>
          <p:cNvSpPr/>
          <p:nvPr/>
        </p:nvSpPr>
        <p:spPr>
          <a:xfrm>
            <a:off x="2699792" y="2564904"/>
            <a:ext cx="4032448" cy="1008112"/>
          </a:xfrm>
          <a:prstGeom prst="frame">
            <a:avLst>
              <a:gd name="adj1" fmla="val 494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7544" y="5315751"/>
            <a:ext cx="8198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Форма «</a:t>
            </a:r>
            <a:r>
              <a:rPr lang="ru-RU" sz="2400" b="1" dirty="0" smtClean="0"/>
              <a:t>Расчёт</a:t>
            </a:r>
            <a:r>
              <a:rPr lang="ru-RU" sz="2400" dirty="0" smtClean="0"/>
              <a:t>»</a:t>
            </a:r>
            <a:r>
              <a:rPr lang="en-US" sz="2400" dirty="0" smtClean="0"/>
              <a:t> </a:t>
            </a:r>
            <a:r>
              <a:rPr lang="ru-RU" sz="2400" dirty="0" smtClean="0"/>
              <a:t>отображает процесс расчёта графиков функций и сообщения о возможных ошибках.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198253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2846286" y="539969"/>
            <a:ext cx="36116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«Расчет»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3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354360" y="4797152"/>
            <a:ext cx="843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Блок управления временными параметрами:</a:t>
            </a:r>
            <a:r>
              <a:rPr lang="ru-RU" dirty="0" smtClean="0"/>
              <a:t> </a:t>
            </a:r>
          </a:p>
          <a:p>
            <a:r>
              <a:rPr lang="ru-RU" dirty="0"/>
              <a:t>т</a:t>
            </a:r>
            <a:r>
              <a:rPr lang="ru-RU" dirty="0" smtClean="0"/>
              <a:t>екущее время, индикатор времени</a:t>
            </a:r>
          </a:p>
          <a:p>
            <a:r>
              <a:rPr lang="ru-RU" dirty="0" smtClean="0"/>
              <a:t>кнопки «Старт», «Продолжить», «</a:t>
            </a:r>
            <a:r>
              <a:rPr lang="ru-RU" dirty="0"/>
              <a:t>П</a:t>
            </a:r>
            <a:r>
              <a:rPr lang="ru-RU" dirty="0" smtClean="0"/>
              <a:t>ауза», «Стоп» .</a:t>
            </a:r>
            <a:endParaRPr lang="ru-RU" dirty="0"/>
          </a:p>
        </p:txBody>
      </p:sp>
      <p:sp>
        <p:nvSpPr>
          <p:cNvPr id="15" name="Стрелка вверх 14"/>
          <p:cNvSpPr/>
          <p:nvPr/>
        </p:nvSpPr>
        <p:spPr>
          <a:xfrm rot="16200000">
            <a:off x="7295783" y="3344470"/>
            <a:ext cx="241067" cy="122413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мка 15"/>
          <p:cNvSpPr/>
          <p:nvPr/>
        </p:nvSpPr>
        <p:spPr>
          <a:xfrm>
            <a:off x="4538457" y="3429000"/>
            <a:ext cx="2193783" cy="1152128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ppt/theme/themeOverride2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ppt/theme/themeOverride3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</TotalTime>
  <Words>736</Words>
  <Application>Microsoft Office PowerPoint</Application>
  <PresentationFormat>Экран (4:3)</PresentationFormat>
  <Paragraphs>154</Paragraphs>
  <Slides>37</Slides>
  <Notes>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Ясность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Mars</cp:lastModifiedBy>
  <cp:revision>244</cp:revision>
  <dcterms:created xsi:type="dcterms:W3CDTF">2017-03-24T17:18:02Z</dcterms:created>
  <dcterms:modified xsi:type="dcterms:W3CDTF">2018-12-09T23:13:19Z</dcterms:modified>
</cp:coreProperties>
</file>